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261" r:id="rId6"/>
    <p:sldId id="262" r:id="rId7"/>
    <p:sldId id="318" r:id="rId8"/>
    <p:sldId id="319" r:id="rId9"/>
    <p:sldId id="320" r:id="rId10"/>
    <p:sldId id="321" r:id="rId11"/>
    <p:sldId id="316" r:id="rId12"/>
    <p:sldId id="263" r:id="rId13"/>
    <p:sldId id="264" r:id="rId14"/>
    <p:sldId id="265" r:id="rId15"/>
    <p:sldId id="322" r:id="rId16"/>
    <p:sldId id="266" r:id="rId17"/>
    <p:sldId id="267" r:id="rId18"/>
    <p:sldId id="268" r:id="rId19"/>
    <p:sldId id="269" r:id="rId20"/>
    <p:sldId id="270" r:id="rId21"/>
    <p:sldId id="271" r:id="rId22"/>
    <p:sldId id="323" r:id="rId23"/>
    <p:sldId id="272" r:id="rId24"/>
    <p:sldId id="273" r:id="rId25"/>
    <p:sldId id="274" r:id="rId26"/>
    <p:sldId id="324" r:id="rId27"/>
    <p:sldId id="275" r:id="rId28"/>
    <p:sldId id="276" r:id="rId29"/>
    <p:sldId id="277" r:id="rId30"/>
    <p:sldId id="329" r:id="rId31"/>
    <p:sldId id="325" r:id="rId32"/>
    <p:sldId id="317" r:id="rId33"/>
    <p:sldId id="326" r:id="rId34"/>
    <p:sldId id="278" r:id="rId35"/>
    <p:sldId id="279" r:id="rId36"/>
    <p:sldId id="280" r:id="rId37"/>
    <p:sldId id="330" r:id="rId38"/>
    <p:sldId id="282" r:id="rId39"/>
    <p:sldId id="283" r:id="rId40"/>
    <p:sldId id="284" r:id="rId41"/>
    <p:sldId id="285" r:id="rId42"/>
    <p:sldId id="286" r:id="rId43"/>
    <p:sldId id="295" r:id="rId44"/>
    <p:sldId id="296" r:id="rId45"/>
    <p:sldId id="297" r:id="rId46"/>
    <p:sldId id="298" r:id="rId47"/>
    <p:sldId id="299" r:id="rId48"/>
    <p:sldId id="327" r:id="rId49"/>
    <p:sldId id="300" r:id="rId50"/>
    <p:sldId id="311" r:id="rId51"/>
    <p:sldId id="312" r:id="rId52"/>
    <p:sldId id="328" r:id="rId53"/>
    <p:sldId id="31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000"/>
    <a:srgbClr val="122834"/>
    <a:srgbClr val="3F460E"/>
    <a:srgbClr val="862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84328" autoAdjust="0"/>
  </p:normalViewPr>
  <p:slideViewPr>
    <p:cSldViewPr snapToGrid="0">
      <p:cViewPr varScale="1">
        <p:scale>
          <a:sx n="78" d="100"/>
          <a:sy n="78" d="100"/>
        </p:scale>
        <p:origin x="10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11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2448-A71F-4168-9E89-846330C33B5D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56EF-380F-4F22-B5C9-B9D3BFFF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A2D27-78F6-4768-B83A-021B530D8E6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4A6E5-EB3B-4542-972D-9EE43B996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 of</a:t>
            </a:r>
            <a:r>
              <a:rPr lang="en-US" baseline="0" dirty="0" smtClean="0"/>
              <a:t> window for position interest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stove and carpet damage information on other 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 of</a:t>
            </a:r>
            <a:r>
              <a:rPr lang="en-US" baseline="0" dirty="0" smtClean="0"/>
              <a:t> window for position interest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stove and carpet damage information on other 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8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want</a:t>
            </a:r>
            <a:r>
              <a:rPr lang="en-US" baseline="0" dirty="0" smtClean="0"/>
              <a:t> this property</a:t>
            </a:r>
          </a:p>
          <a:p>
            <a:r>
              <a:rPr lang="en-US" baseline="0" dirty="0" smtClean="0"/>
              <a:t>Compare your interest to your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President Reagan on pay raises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North Vietnam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2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North Vietnam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9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properties </a:t>
            </a:r>
          </a:p>
          <a:p>
            <a:r>
              <a:rPr lang="en-US" dirty="0" smtClean="0"/>
              <a:t>Stay</a:t>
            </a:r>
            <a:r>
              <a:rPr lang="en-US" baseline="0" dirty="0" smtClean="0"/>
              <a:t> where you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options do they have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you know there options you can be prepared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9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 Sales or rentals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offer might be $2000</a:t>
            </a:r>
          </a:p>
          <a:p>
            <a:r>
              <a:rPr lang="en-US" dirty="0" smtClean="0"/>
              <a:t>Target</a:t>
            </a:r>
            <a:r>
              <a:rPr lang="en-US" baseline="0" dirty="0" smtClean="0"/>
              <a:t> might be $3000</a:t>
            </a:r>
          </a:p>
          <a:p>
            <a:r>
              <a:rPr lang="en-US" baseline="0" dirty="0" smtClean="0"/>
              <a:t>Maximum $4,000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questions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who likes to negotiate?</a:t>
            </a:r>
          </a:p>
          <a:p>
            <a:r>
              <a:rPr lang="en-US" baseline="0" dirty="0" smtClean="0"/>
              <a:t>Why?</a:t>
            </a:r>
          </a:p>
          <a:p>
            <a:r>
              <a:rPr lang="en-US" baseline="0" dirty="0" smtClean="0"/>
              <a:t>Difference between Salesmanship, Marketing and Negotiation</a:t>
            </a:r>
          </a:p>
          <a:p>
            <a:r>
              <a:rPr lang="en-US" baseline="0" dirty="0" smtClean="0"/>
              <a:t>What makes a negotiation successful?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9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exhibits to show options</a:t>
            </a:r>
          </a:p>
          <a:p>
            <a:r>
              <a:rPr lang="en-US" dirty="0" smtClean="0"/>
              <a:t>Have comparable</a:t>
            </a:r>
            <a:r>
              <a:rPr lang="en-US" baseline="0" dirty="0" smtClean="0"/>
              <a:t> sales or rentals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the</a:t>
            </a:r>
            <a:r>
              <a:rPr lang="en-US" baseline="0" dirty="0" smtClean="0"/>
              <a:t> personalities for areas of agreement.</a:t>
            </a:r>
          </a:p>
          <a:p>
            <a:r>
              <a:rPr lang="en-US" baseline="0" dirty="0" smtClean="0"/>
              <a:t>The more you talk the better you understand their needs</a:t>
            </a:r>
          </a:p>
          <a:p>
            <a:r>
              <a:rPr lang="en-US" baseline="0" dirty="0" smtClean="0"/>
              <a:t>Non-Americans have different attitudes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5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the</a:t>
            </a:r>
            <a:r>
              <a:rPr lang="en-US" baseline="0" dirty="0" smtClean="0"/>
              <a:t> personalities for areas of agreement.</a:t>
            </a:r>
          </a:p>
          <a:p>
            <a:r>
              <a:rPr lang="en-US" baseline="0" dirty="0" smtClean="0"/>
              <a:t>The more you talk the better you understand their needs</a:t>
            </a:r>
          </a:p>
          <a:p>
            <a:r>
              <a:rPr lang="en-US" baseline="0" dirty="0" smtClean="0"/>
              <a:t>Non-Americans have different attitudes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 their</a:t>
            </a:r>
            <a:r>
              <a:rPr lang="en-US" baseline="0" dirty="0" smtClean="0"/>
              <a:t> level of authority</a:t>
            </a:r>
          </a:p>
          <a:p>
            <a:r>
              <a:rPr lang="en-US" baseline="0" dirty="0" smtClean="0"/>
              <a:t>If you like the property can you make a buy decision?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7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applies more</a:t>
            </a:r>
            <a:r>
              <a:rPr lang="en-US" baseline="0" dirty="0" smtClean="0"/>
              <a:t> to retail items</a:t>
            </a:r>
          </a:p>
          <a:p>
            <a:r>
              <a:rPr lang="en-US" baseline="0" dirty="0" smtClean="0"/>
              <a:t>Well who has the authority?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visual expression</a:t>
            </a:r>
          </a:p>
          <a:p>
            <a:r>
              <a:rPr lang="en-US" dirty="0" smtClean="0"/>
              <a:t>Loan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9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visual expression</a:t>
            </a:r>
          </a:p>
          <a:p>
            <a:r>
              <a:rPr lang="en-US" dirty="0" smtClean="0"/>
              <a:t>Loan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5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apply more</a:t>
            </a:r>
            <a:r>
              <a:rPr lang="en-US" baseline="0" dirty="0" smtClean="0"/>
              <a:t> to retail items</a:t>
            </a:r>
          </a:p>
          <a:p>
            <a:r>
              <a:rPr lang="en-US" baseline="0" dirty="0" smtClean="0"/>
              <a:t>A gentle way to ask for a price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86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some</a:t>
            </a:r>
            <a:r>
              <a:rPr lang="en-US" baseline="0" dirty="0" smtClean="0"/>
              <a:t> asks for a price reduction this could be a reply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4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Overcoming Bogey</a:t>
            </a:r>
            <a:r>
              <a:rPr lang="en-US" baseline="0" dirty="0" smtClean="0"/>
              <a:t>  What if I found exactly what you wanted but at a higher price?</a:t>
            </a:r>
          </a:p>
          <a:p>
            <a:r>
              <a:rPr lang="en-US" baseline="0" dirty="0" smtClean="0"/>
              <a:t>Point out flaws as a diversion</a:t>
            </a:r>
          </a:p>
          <a:p>
            <a:r>
              <a:rPr lang="en-US" baseline="0" dirty="0" smtClean="0"/>
              <a:t>Request more that you want or need so you have something to give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actions personal and business</a:t>
            </a:r>
            <a:r>
              <a:rPr lang="en-US" baseline="0" dirty="0" smtClean="0"/>
              <a:t> involve negotiations</a:t>
            </a:r>
          </a:p>
          <a:p>
            <a:r>
              <a:rPr lang="en-US" baseline="0" dirty="0" smtClean="0"/>
              <a:t>Personal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0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Overcoming Bogey</a:t>
            </a:r>
            <a:r>
              <a:rPr lang="en-US" baseline="0" dirty="0" smtClean="0"/>
              <a:t>  What if I found exactly what you wanted but at a higher price?</a:t>
            </a:r>
          </a:p>
          <a:p>
            <a:r>
              <a:rPr lang="en-US" baseline="0" dirty="0" smtClean="0"/>
              <a:t>Point out flaws as a diversion</a:t>
            </a:r>
          </a:p>
          <a:p>
            <a:r>
              <a:rPr lang="en-US" baseline="0" dirty="0" smtClean="0"/>
              <a:t>Request more that you want or need so you have something to give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Overcoming Bogey</a:t>
            </a:r>
            <a:r>
              <a:rPr lang="en-US" baseline="0" dirty="0" smtClean="0"/>
              <a:t>  What if I found exactly what you wanted but at a higher price?</a:t>
            </a:r>
          </a:p>
          <a:p>
            <a:r>
              <a:rPr lang="en-US" baseline="0" dirty="0" smtClean="0"/>
              <a:t>Point out flaws as a diversion</a:t>
            </a:r>
          </a:p>
          <a:p>
            <a:r>
              <a:rPr lang="en-US" baseline="0" dirty="0" smtClean="0"/>
              <a:t>Request more that you want or need so you have something to give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4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Point out flaws as a diversion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9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bed sheet.  It costs $1,200</a:t>
            </a:r>
            <a:r>
              <a:rPr lang="en-US" baseline="0" dirty="0" smtClean="0"/>
              <a:t> but will last 3 years so it is only $1.10 per day or $.55 for the each of you..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3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Detective Colombo  “oh by</a:t>
            </a:r>
            <a:r>
              <a:rPr lang="en-US" baseline="0" dirty="0" smtClean="0"/>
              <a:t> the way” as he is leaving</a:t>
            </a:r>
          </a:p>
          <a:p>
            <a:r>
              <a:rPr lang="en-US" baseline="0" dirty="0" smtClean="0"/>
              <a:t>That does include a full tank of gas?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0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Reagan</a:t>
            </a:r>
            <a:r>
              <a:rPr lang="en-US" baseline="0" dirty="0" smtClean="0"/>
              <a:t> government pay raise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5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Buying a used car or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5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Buying a used car or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53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Diesel Car</a:t>
            </a:r>
          </a:p>
          <a:p>
            <a:r>
              <a:rPr lang="en-US" dirty="0" smtClean="0"/>
              <a:t>Buying a older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1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opposite offer</a:t>
            </a:r>
            <a:r>
              <a:rPr lang="en-US" baseline="0" dirty="0" smtClean="0"/>
              <a:t> to split or halve the difference</a:t>
            </a:r>
          </a:p>
          <a:p>
            <a:r>
              <a:rPr lang="en-US" baseline="0" dirty="0" smtClean="0"/>
              <a:t>I will pay $100,000 but you want $125,000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5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Google and Public records you can </a:t>
            </a:r>
          </a:p>
          <a:p>
            <a:r>
              <a:rPr lang="en-US" baseline="0" dirty="0" smtClean="0"/>
              <a:t>Find out about the other side.</a:t>
            </a:r>
          </a:p>
          <a:p>
            <a:r>
              <a:rPr lang="en-US" baseline="0" dirty="0" smtClean="0"/>
              <a:t>Financial Condition</a:t>
            </a:r>
          </a:p>
          <a:p>
            <a:r>
              <a:rPr lang="en-US" baseline="0" dirty="0" smtClean="0"/>
              <a:t>Other investments</a:t>
            </a:r>
          </a:p>
          <a:p>
            <a:r>
              <a:rPr lang="en-US" baseline="0" dirty="0" smtClean="0"/>
              <a:t>Family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54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Couch and end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322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concession get bigger the</a:t>
            </a:r>
            <a:r>
              <a:rPr lang="en-US" baseline="0" dirty="0" smtClean="0"/>
              <a:t> opposite will want to get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4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Buyer</a:t>
            </a:r>
            <a:r>
              <a:rPr lang="en-US" baseline="0" dirty="0" smtClean="0"/>
              <a:t> who examine and comment are more interested.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8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up agreements as they occur</a:t>
            </a:r>
          </a:p>
          <a:p>
            <a:r>
              <a:rPr lang="en-US" baseline="0" dirty="0" smtClean="0"/>
              <a:t>Always be prepared to give up and come back</a:t>
            </a:r>
          </a:p>
          <a:p>
            <a:r>
              <a:rPr lang="en-US" baseline="0" dirty="0" smtClean="0"/>
              <a:t>Call me if you change your mind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4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on paper if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1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not purchase issues</a:t>
            </a:r>
          </a:p>
          <a:p>
            <a:r>
              <a:rPr lang="en-US" dirty="0" smtClean="0"/>
              <a:t>New comparable sales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7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risk</a:t>
            </a:r>
            <a:r>
              <a:rPr lang="en-US" baseline="0" dirty="0" smtClean="0"/>
              <a:t> offer more deposit, shorter inspection</a:t>
            </a:r>
          </a:p>
          <a:p>
            <a:r>
              <a:rPr lang="en-US" baseline="0" dirty="0" smtClean="0"/>
              <a:t>Higher price with PMM</a:t>
            </a:r>
          </a:p>
          <a:p>
            <a:r>
              <a:rPr lang="en-US" baseline="0" dirty="0" smtClean="0"/>
              <a:t>Fewer contingencies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70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you if I can get my side to accept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00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you if I can get my side to accept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6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need to go</a:t>
            </a:r>
            <a:r>
              <a:rPr lang="en-US" baseline="0" dirty="0" smtClean="0"/>
              <a:t> to higher authority</a:t>
            </a:r>
          </a:p>
          <a:p>
            <a:r>
              <a:rPr lang="en-US" baseline="0" dirty="0" smtClean="0"/>
              <a:t>Example of buying condo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7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</a:t>
            </a:r>
            <a:r>
              <a:rPr lang="en-US" baseline="0" dirty="0" smtClean="0"/>
              <a:t> Girl 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42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69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31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 of</a:t>
            </a:r>
            <a:r>
              <a:rPr lang="en-US" baseline="0" dirty="0" smtClean="0"/>
              <a:t> window for position interest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stove and carpet damage information on other 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 of</a:t>
            </a:r>
            <a:r>
              <a:rPr lang="en-US" baseline="0" dirty="0" smtClean="0"/>
              <a:t> window for position interest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stove and carpet damage information on other 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 of</a:t>
            </a:r>
            <a:r>
              <a:rPr lang="en-US" baseline="0" dirty="0" smtClean="0"/>
              <a:t> window for position interest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stove and carpet damage information on other 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 of</a:t>
            </a:r>
            <a:r>
              <a:rPr lang="en-US" baseline="0" dirty="0" smtClean="0"/>
              <a:t> window for position interest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stove and carpet damage information on other 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AAC8-8458-4CCD-B5CF-B6F9CCBB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988" y="2076450"/>
            <a:ext cx="5535263" cy="415975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292"/>
            <a:ext cx="10947400" cy="118872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70332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 algn="ctr">
              <a:defRPr sz="2800">
                <a:solidFill>
                  <a:schemeClr val="bg1">
                    <a:lumMod val="95000"/>
                  </a:schemeClr>
                </a:solidFill>
              </a:defRPr>
            </a:lvl3pPr>
            <a:lvl4pPr algn="ctr">
              <a:defRPr sz="2800">
                <a:solidFill>
                  <a:schemeClr val="bg1">
                    <a:lumMod val="95000"/>
                  </a:schemeClr>
                </a:solidFill>
              </a:defRPr>
            </a:lvl4pPr>
            <a:lvl5pPr algn="ctr">
              <a:defRPr sz="28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rgbClr val="86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70332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2286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 marL="4572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3pPr>
            <a:lvl4pPr marL="6858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4pPr>
            <a:lvl5pPr marL="9144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85800"/>
            <a:ext cx="10947400" cy="118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PREPARATION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9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rgbClr val="4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70332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2286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 marL="4572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3pPr>
            <a:lvl4pPr marL="6858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4pPr>
            <a:lvl5pPr marL="914400" indent="0" algn="ctr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85800"/>
            <a:ext cx="10947400" cy="118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REAL</a:t>
            </a:r>
            <a:r>
              <a:rPr lang="en-US" sz="4400" baseline="0" dirty="0" smtClean="0"/>
              <a:t> ESTATE SALES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30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70332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lvl2pPr marL="228600" indent="0" algn="ctr">
              <a:buFontTx/>
              <a:buNone/>
              <a:defRPr sz="2800">
                <a:solidFill>
                  <a:schemeClr val="tx1"/>
                </a:solidFill>
              </a:defRPr>
            </a:lvl2pPr>
            <a:lvl3pPr marL="457200" indent="0" algn="ctr">
              <a:buFontTx/>
              <a:buNone/>
              <a:defRPr sz="2800">
                <a:solidFill>
                  <a:schemeClr val="tx1"/>
                </a:solidFill>
              </a:defRPr>
            </a:lvl3pPr>
            <a:lvl4pPr marL="685800" indent="0" algn="ctr">
              <a:buFontTx/>
              <a:buNone/>
              <a:defRPr sz="2800">
                <a:solidFill>
                  <a:schemeClr val="tx1"/>
                </a:solidFill>
              </a:defRPr>
            </a:lvl4pPr>
            <a:lvl5pPr marL="914400" indent="0" algn="ctr">
              <a:buFontTx/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85800"/>
            <a:ext cx="10947400" cy="118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REAL</a:t>
            </a:r>
            <a:r>
              <a:rPr lang="en-US" sz="4400" baseline="0" dirty="0" smtClean="0"/>
              <a:t> ESTATE LEASES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51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rgbClr val="3F4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70332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2286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2pPr>
            <a:lvl3pPr marL="4572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3pPr>
            <a:lvl4pPr marL="6858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4pPr>
            <a:lvl5pPr marL="9144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85800"/>
            <a:ext cx="10947400" cy="118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AGREEMENT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67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rgbClr val="12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70332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2286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2pPr>
            <a:lvl3pPr marL="4572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3pPr>
            <a:lvl4pPr marL="6858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4pPr>
            <a:lvl5pPr marL="914400" indent="0"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85800"/>
            <a:ext cx="10947400" cy="118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ACTION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30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22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712" r:id="rId4"/>
    <p:sldLayoutId id="2147483713" r:id="rId5"/>
    <p:sldLayoutId id="2147483709" r:id="rId6"/>
    <p:sldLayoutId id="2147483710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11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3429000"/>
          </a:xfrm>
          <a:solidFill>
            <a:schemeClr val="tx1"/>
          </a:solidFill>
          <a:effectLst/>
        </p:spPr>
        <p:txBody>
          <a:bodyPr anchor="ctr"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Times New Roman"/>
              </a:rPr>
              <a:t>Presented by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Times New Roman"/>
              </a:rPr>
              <a:t>Thomas J. Dixon | tom@tomdixon.com</a:t>
            </a:r>
          </a:p>
          <a:p>
            <a:endParaRPr lang="en-US" sz="3600" dirty="0" smtClean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en-US" sz="36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/>
              </a:rPr>
              <a:t>www.DixonCommercialRE.com</a:t>
            </a:r>
            <a:endParaRPr lang="en-US" sz="3600" b="1" dirty="0" smtClean="0">
              <a:solidFill>
                <a:schemeClr val="tx1"/>
              </a:solidFill>
              <a:latin typeface="+mj-lt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684038"/>
            <a:ext cx="12192000" cy="173469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cs typeface="Times New Roman" pitchFamily="18" charset="0"/>
              </a:rPr>
              <a:t>INTRODUCTION TO </a:t>
            </a:r>
            <a:br>
              <a:rPr lang="en-US" sz="6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6000" b="1" dirty="0" smtClean="0">
                <a:solidFill>
                  <a:schemeClr val="tx1"/>
                </a:solidFill>
                <a:cs typeface="Times New Roman" pitchFamily="18" charset="0"/>
              </a:rPr>
              <a:t>NEGOTIATION CONCEPTS</a:t>
            </a:r>
            <a:endParaRPr lang="en-US" sz="6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842046"/>
            <a:ext cx="571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c/c3/Zesting_an_oran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293" y="2843229"/>
            <a:ext cx="38799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2843229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2506362"/>
            <a:ext cx="10947400" cy="435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Gather information and knowledge</a:t>
            </a:r>
          </a:p>
          <a:p>
            <a:pPr marL="0" lvl="1"/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of the other side to find:</a:t>
            </a:r>
          </a:p>
          <a:p>
            <a:pPr marL="0" lvl="1"/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Their position</a:t>
            </a:r>
          </a:p>
          <a:p>
            <a:pPr indent="-457200"/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Their interest</a:t>
            </a:r>
            <a:endParaRPr lang="en-US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What 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is your position and why?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What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are 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your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interests 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or needs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?</a:t>
            </a:r>
            <a:endParaRPr lang="en-US" sz="4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63578" y="1618039"/>
            <a:ext cx="8344931" cy="435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6400800" cy="4343400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Set 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high goals.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Think about how you can agree.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List ways your proposal benefits the other party’s interests</a:t>
            </a:r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s://c2.staticflickr.com/6/5519/14565350736_0c1456e0f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86100"/>
            <a:ext cx="479685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5486400" cy="3673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Time </a:t>
            </a:r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Pressure</a:t>
            </a: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061" y="2867527"/>
            <a:ext cx="551234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673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Time Pressure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Are you or the other side under time pressure to complete the transaction?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Make time pressure be a benefit to your position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733124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Power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more options </a:t>
            </a:r>
            <a:r>
              <a:rPr lang="en-US" sz="39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you have,</a:t>
            </a:r>
          </a:p>
          <a:p>
            <a:pPr marL="0" indent="0">
              <a:buNone/>
            </a:pPr>
            <a:r>
              <a:rPr lang="en-US" sz="39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sz="39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greater your power</a:t>
            </a:r>
            <a:r>
              <a:rPr lang="en-US" sz="39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List your options.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List their options</a:t>
            </a:r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 descr="choicess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42" y="2514600"/>
            <a:ext cx="2903621" cy="43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6384758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Options or Alternatives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Does the other side have alternatives or are we the only option?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Compare your options to theirs</a:t>
            </a:r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 descr="choic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358" y="2899610"/>
            <a:ext cx="4895860" cy="32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62150" y="2514600"/>
            <a:ext cx="8267700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Information/Market Knowledge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How much market knowledge do you have compared to the other side?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What have they considered or accepted in the past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?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r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7347284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Range </a:t>
            </a:r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of negotiation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Opening Price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Target vs Acceptable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Maximum or Bottom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Line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(Walk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away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number)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51297" y="2723870"/>
            <a:ext cx="2437544" cy="39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100" dirty="0">
                <a:solidFill>
                  <a:schemeClr val="tx1"/>
                </a:solidFill>
                <a:cs typeface="Times New Roman"/>
              </a:rPr>
            </a:br>
            <a:r>
              <a:rPr lang="en-US" sz="4400" dirty="0">
                <a:solidFill>
                  <a:schemeClr val="tx1"/>
                </a:solidFill>
                <a:cs typeface="Times New Roman"/>
              </a:rPr>
              <a:t>Negotiation Concepts</a:t>
            </a:r>
            <a:r>
              <a:rPr lang="en-US" sz="1100" dirty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100" dirty="0">
                <a:solidFill>
                  <a:schemeClr val="tx1"/>
                </a:solidFill>
                <a:cs typeface="Times New Roman"/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10947400" cy="3670300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  <a:cs typeface="Times New Roman"/>
              </a:rPr>
              <a:t>Think of Negotiations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/>
              </a:rPr>
              <a:t>as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/>
              </a:rPr>
              <a:t>a 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/>
              </a:rPr>
              <a:t>Series of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/>
              </a:rPr>
              <a:t>Trades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  <a:cs typeface="Times New Roman"/>
              </a:rPr>
              <a:t>More Trades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/>
              </a:rPr>
              <a:t>= Greater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20171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Create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printed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support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Practice a dry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run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Search for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alternatives (yours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and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theirs)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Prepare comparable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information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r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7339309" cy="4343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90-10 Rule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Spend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90% of time on matters of little importance (go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slow!)</a:t>
            </a:r>
          </a:p>
        </p:txBody>
      </p:sp>
      <p:pic>
        <p:nvPicPr>
          <p:cNvPr id="4" name="Picture 3" descr="baby on st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909" y="3291077"/>
            <a:ext cx="4106536" cy="27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7299158" cy="4343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Look for their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Hot Buttons” </a:t>
            </a:r>
            <a:endParaRPr lang="en-US" sz="4000" dirty="0" smtClean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 have to </a:t>
            </a:r>
            <a:r>
              <a:rPr lang="en-US" sz="4000" dirty="0" err="1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have”s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 descr="she loves it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758" y="2518611"/>
            <a:ext cx="4283242" cy="43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Authority</a:t>
            </a:r>
          </a:p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Keep your authority limited, negotiate with people with the authority to make decisions</a:t>
            </a:r>
            <a:r>
              <a:rPr lang="en-US" sz="48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  <a:p>
            <a:endParaRPr lang="en-US" sz="48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Take negotiations back to your higher authority.</a:t>
            </a:r>
          </a:p>
          <a:p>
            <a:endParaRPr lang="en-US" sz="48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0"/>
          <a:stretch/>
        </p:blipFill>
        <p:spPr>
          <a:xfrm>
            <a:off x="6112041" y="2044166"/>
            <a:ext cx="6079959" cy="4813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-32284"/>
            <a:ext cx="6079959" cy="21087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RESPECT MY</a:t>
            </a: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AUTHORITAH!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23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Legitimacy</a:t>
            </a: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“I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can’t,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it’s a policy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</a:p>
          <a:p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Limited </a:t>
            </a:r>
            <a:r>
              <a:rPr lang="en-US" sz="4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Authority</a:t>
            </a: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“I would like 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to,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but I’m not authorized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 descr="cant its polic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478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150551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 Flinch</a:t>
            </a:r>
          </a:p>
          <a:p>
            <a:r>
              <a:rPr lang="en-US" sz="3600" dirty="0" smtClean="0"/>
              <a:t>“</a:t>
            </a:r>
            <a:r>
              <a:rPr lang="en-US" sz="3600" dirty="0"/>
              <a:t>You are asking how much</a:t>
            </a:r>
            <a:r>
              <a:rPr lang="en-US" sz="3600" dirty="0" smtClean="0"/>
              <a:t>?!”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335126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Good </a:t>
            </a:r>
            <a:r>
              <a:rPr lang="en-US" sz="3600" b="1" dirty="0"/>
              <a:t>Guy/Bad Guy</a:t>
            </a:r>
          </a:p>
          <a:p>
            <a:r>
              <a:rPr lang="en-US" sz="3600" dirty="0"/>
              <a:t>“I would like to but they won’t approve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9903" y="0"/>
            <a:ext cx="610209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904562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050" y="0"/>
            <a:ext cx="6102097" cy="6858000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376988" y="1226820"/>
            <a:ext cx="5535263" cy="500938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sz="3600" b="1" dirty="0" err="1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Krunch</a:t>
            </a:r>
            <a:endParaRPr lang="en-US" sz="36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“But that is more than I want to spend. </a:t>
            </a:r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Can’t 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you do </a:t>
            </a:r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better?”</a:t>
            </a: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“What more can we do?”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“There 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must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be some flexibility in your price</a:t>
            </a:r>
            <a:r>
              <a:rPr lang="en-U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987437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Responses </a:t>
            </a:r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to </a:t>
            </a:r>
            <a:r>
              <a:rPr lang="en-US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Krunch</a:t>
            </a:r>
            <a:endParaRPr lang="en-US" sz="32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“Exactly how much better than </a:t>
            </a:r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that do </a:t>
            </a: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 have to do?”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“What </a:t>
            </a:r>
            <a:r>
              <a:rPr lang="en-US" sz="3200" i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are</a:t>
            </a: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you prepared to pay</a:t>
            </a:r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”?</a:t>
            </a:r>
            <a:endParaRPr lang="en-US" sz="44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8890836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Bogey</a:t>
            </a:r>
            <a:endParaRPr lang="en-US" sz="32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</a:t>
            </a: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But, this is all I’ve got</a:t>
            </a:r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396897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cs typeface="Times New Roman"/>
              </a:rPr>
              <a:t>Negotiation Concepts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rgbClr val="FFFFFF"/>
                </a:solidFill>
                <a:latin typeface="+mj-lt"/>
                <a:cs typeface="Times New Roman"/>
              </a:rPr>
              <a:t>“The more we know about negotiation, the better off we are.”</a:t>
            </a:r>
          </a:p>
          <a:p>
            <a:pPr marL="0" indent="0" algn="ctr">
              <a:buNone/>
            </a:pPr>
            <a:endParaRPr lang="en-US" sz="4300" dirty="0">
              <a:solidFill>
                <a:srgbClr val="FFFFFF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en-US" sz="4300" dirty="0">
                <a:solidFill>
                  <a:srgbClr val="FFFFFF"/>
                </a:solidFill>
                <a:latin typeface="+mj-lt"/>
                <a:cs typeface="Times New Roman"/>
              </a:rPr>
              <a:t>“In business as in life, you don’t get what you deserve, you get what you NEGOTIATE</a:t>
            </a:r>
            <a:r>
              <a:rPr lang="en-US" sz="4300" dirty="0" smtClean="0">
                <a:solidFill>
                  <a:srgbClr val="FFFFFF"/>
                </a:solidFill>
                <a:latin typeface="+mj-lt"/>
                <a:cs typeface="Times New Roman"/>
              </a:rPr>
              <a:t>.”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FFFFFF"/>
                </a:solidFill>
                <a:latin typeface="+mj-lt"/>
                <a:cs typeface="Times New Roman"/>
              </a:rPr>
              <a:t>- </a:t>
            </a:r>
            <a:r>
              <a:rPr lang="en-US" sz="3000" dirty="0">
                <a:latin typeface="+mj-lt"/>
              </a:rPr>
              <a:t>Dr. Chester L. </a:t>
            </a:r>
            <a:r>
              <a:rPr lang="en-US" sz="3000" dirty="0" smtClean="0">
                <a:latin typeface="+mj-lt"/>
              </a:rPr>
              <a:t>Karrass</a:t>
            </a:r>
            <a:endParaRPr lang="en-US" sz="3900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1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Overcoming “The Bogey”</a:t>
            </a:r>
            <a:endParaRPr lang="en-US" sz="32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“If I found a much better property at a higher price could you raise more cash?”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5058469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Straw </a:t>
            </a:r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Issues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</a:t>
            </a: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Ask for more than you want</a:t>
            </a:r>
            <a:r>
              <a:rPr lang="en-U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long lis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100" y="0"/>
            <a:ext cx="61220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3613850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Hairy </a:t>
            </a:r>
            <a:r>
              <a:rPr lang="en-US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Hand</a:t>
            </a:r>
            <a:endParaRPr lang="en-US" sz="32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1884575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Funny Money</a:t>
            </a:r>
            <a:endParaRPr lang="en-US" sz="3200" b="1" dirty="0"/>
          </a:p>
          <a:p>
            <a:r>
              <a:rPr lang="en-US" sz="3200" dirty="0" smtClean="0"/>
              <a:t>Measure money in other terms</a:t>
            </a:r>
          </a:p>
          <a:p>
            <a:r>
              <a:rPr lang="en-US" sz="3200" dirty="0" smtClean="0"/>
              <a:t>Price per item</a:t>
            </a:r>
          </a:p>
          <a:p>
            <a:r>
              <a:rPr lang="en-US" sz="3200" dirty="0" smtClean="0"/>
              <a:t>Price over time</a:t>
            </a:r>
          </a:p>
          <a:p>
            <a:endParaRPr lang="en-US" sz="32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95" b="-21827"/>
          <a:stretch/>
        </p:blipFill>
        <p:spPr>
          <a:xfrm>
            <a:off x="6095998" y="-32084"/>
            <a:ext cx="6096001" cy="689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0085770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Nibble</a:t>
            </a:r>
          </a:p>
          <a:p>
            <a:r>
              <a:rPr lang="en-US" sz="3200" dirty="0" smtClean="0"/>
              <a:t>After </a:t>
            </a:r>
            <a:r>
              <a:rPr lang="en-US" sz="3200" dirty="0"/>
              <a:t>everything has been </a:t>
            </a:r>
            <a:r>
              <a:rPr lang="en-US" sz="3200" dirty="0" smtClean="0"/>
              <a:t>agreed </a:t>
            </a:r>
            <a:r>
              <a:rPr lang="en-US" sz="3200" dirty="0"/>
              <a:t>and you are ready to </a:t>
            </a:r>
            <a:r>
              <a:rPr lang="en-US" sz="3200" dirty="0" smtClean="0"/>
              <a:t>sign</a:t>
            </a:r>
            <a:r>
              <a:rPr lang="en-US" sz="3200" dirty="0"/>
              <a:t>.</a:t>
            </a:r>
          </a:p>
          <a:p>
            <a:r>
              <a:rPr lang="en-US" sz="3200" b="1" dirty="0" smtClean="0"/>
              <a:t>“Oh, just </a:t>
            </a:r>
            <a:r>
              <a:rPr lang="en-US" sz="3200" b="1" dirty="0"/>
              <a:t>one more thing</a:t>
            </a:r>
            <a:r>
              <a:rPr lang="en-US" sz="3200" b="1" dirty="0" smtClean="0"/>
              <a:t>.”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7248" y="247650"/>
            <a:ext cx="5943600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TACTICS </a:t>
            </a:r>
            <a:r>
              <a:rPr lang="en-US" sz="2800" dirty="0" smtClean="0"/>
              <a:t>AKA</a:t>
            </a:r>
            <a:r>
              <a:rPr lang="en-US" sz="4400" dirty="0" smtClean="0"/>
              <a:t> GAMBITS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2054655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First 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Action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Have the other side make the first offer. 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Start with a high goal, 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higher you aim the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better you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will come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out.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First Action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Don’t say “yes” or accept too soon.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 buyer who talks price first 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has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already mentally agreed to buy. </a:t>
            </a:r>
          </a:p>
        </p:txBody>
      </p:sp>
    </p:spTree>
    <p:extLst>
      <p:ext uri="{BB962C8B-B14F-4D97-AF65-F5344CB8AC3E}">
        <p14:creationId xmlns:p14="http://schemas.microsoft.com/office/powerpoint/2010/main" val="32838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Opening Questions on Price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How did you arrive at that price?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Would you accept $?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Is that the best you can do?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What else does that include?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 3 F’s (to avoid disagreements)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Feel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- I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know how you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feel…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Felt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- Others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have felt the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same…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Found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- I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have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found that…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7267074" cy="38059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Rule of Halves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“Each concession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only moves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you half way from you present position to your target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48932" y="1456038"/>
            <a:ext cx="7537621" cy="454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5" name="Picture 4" descr="half way there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182" y="2935511"/>
            <a:ext cx="3743865" cy="33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Negotiation Concepts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+mj-lt"/>
                <a:cs typeface="Times New Roman"/>
              </a:rPr>
              <a:t>“Knowledge is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Times New Roman"/>
              </a:rPr>
              <a:t>Power.” -Sir </a:t>
            </a:r>
            <a:r>
              <a:rPr lang="en-US" sz="4000" dirty="0">
                <a:solidFill>
                  <a:srgbClr val="FFFFFF"/>
                </a:solidFill>
                <a:latin typeface="+mj-lt"/>
                <a:cs typeface="Times New Roman"/>
              </a:rPr>
              <a:t>Francis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Times New Roman"/>
              </a:rPr>
              <a:t>Bacon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FF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+mj-lt"/>
                <a:cs typeface="Times New Roman"/>
              </a:rPr>
              <a:t>The more a person knows about the seller’s cost, organization, business standing and product, the better he can negotiate. </a:t>
            </a:r>
          </a:p>
        </p:txBody>
      </p:sp>
    </p:spTree>
    <p:extLst>
      <p:ext uri="{BB962C8B-B14F-4D97-AF65-F5344CB8AC3E}">
        <p14:creationId xmlns:p14="http://schemas.microsoft.com/office/powerpoint/2010/main" val="5466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Movement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Find 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high-value / low cost concessions to trade.</a:t>
            </a: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Settle multiple issues as a package at the end.</a:t>
            </a: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Agree in writing</a:t>
            </a:r>
            <a:r>
              <a:rPr lang="en-US" sz="38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38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Movement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Give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big concessions in the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beginning,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then smaller ones.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Discuss the small things first.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Find areas of agreement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34886" y="2514600"/>
            <a:ext cx="9111343" cy="37033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Movement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Interested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Buyers will express reasons to reject the property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Non-buyers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love everything about the property. Or say nothing</a:t>
            </a: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Write your own memo of agreement.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Shut up.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Be ready to walk away and walk back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Overcoming a Deadlock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What issues have been agreed to?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What issues are still open and un-discussed?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What issues are in disagreement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?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Overcoming </a:t>
            </a: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 Deadlock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Find common ground at a personal level.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Introduce new information.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Change negotiator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Overcoming </a:t>
            </a: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 Deadlock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Change the element of risk.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Change the element of money.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Caucus - take a break.</a:t>
            </a:r>
          </a:p>
        </p:txBody>
      </p:sp>
    </p:spTree>
    <p:extLst>
      <p:ext uri="{BB962C8B-B14F-4D97-AF65-F5344CB8AC3E}">
        <p14:creationId xmlns:p14="http://schemas.microsoft.com/office/powerpoint/2010/main" val="3855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Overcoming </a:t>
            </a: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 Deadlock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Offer minor concessions.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Present “What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If” Scenarios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If you change your mind call me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.”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10988842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Walk Away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4" name="Picture 3" descr="obama wa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78" y="3429000"/>
            <a:ext cx="83690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Changes </a:t>
            </a: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after agreement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Acceptance subject to higher authority.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Counter-offer is higher.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Counter-offer has more conditions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3 stages of negotiation:</a:t>
            </a:r>
            <a:endParaRPr lang="en-US" sz="4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571500" lvl="1" indent="-571500" algn="ctr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Preparation</a:t>
            </a:r>
          </a:p>
          <a:p>
            <a:pPr marL="571500" lvl="1" indent="-571500" algn="ctr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Action</a:t>
            </a:r>
          </a:p>
          <a:p>
            <a:pPr marL="571500" lvl="1" indent="-571500" algn="ctr"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Agreement</a:t>
            </a:r>
            <a:endParaRPr lang="en-US" sz="4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685292"/>
            <a:ext cx="10947400" cy="1188720"/>
          </a:xfr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  <a:cs typeface="Times New Roman"/>
              </a:rPr>
              <a:t>Final Thoughts</a:t>
            </a:r>
            <a:endParaRPr lang="en-US" dirty="0">
              <a:latin typeface="Gill Sans MT" panose="020B0502020104020203" pitchFamily="34" charset="0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2301" y="2514600"/>
            <a:ext cx="731854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Don’t make a concession without getting something in return.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If you </a:t>
            </a:r>
            <a:r>
              <a:rPr lang="en-US" sz="4000" i="1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give …get.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Avoid saying “No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”</a:t>
            </a:r>
            <a:endParaRPr lang="en-US" sz="4000" dirty="0">
              <a:solidFill>
                <a:srgbClr val="FFFFFF"/>
              </a:solidFill>
              <a:latin typeface="Gill Sans MT" panose="020B0502020104020203" pitchFamily="34" charset="0"/>
              <a:cs typeface="Times New Roman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“Yes, if” is always better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.</a:t>
            </a:r>
            <a:endParaRPr lang="en-US" sz="4000" dirty="0">
              <a:solidFill>
                <a:srgbClr val="FFFFFF"/>
              </a:solidFill>
              <a:latin typeface="Gill Sans MT" panose="020B0502020104020203" pitchFamily="34" charset="0"/>
              <a:cs typeface="Times New Roman"/>
            </a:endParaRPr>
          </a:p>
        </p:txBody>
      </p:sp>
      <p:pic>
        <p:nvPicPr>
          <p:cNvPr id="4" name="Picture 3" descr="give and 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904" y="3105112"/>
            <a:ext cx="3744919" cy="31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4925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  <a:cs typeface="Times New Roman"/>
              </a:rPr>
              <a:t>Further </a:t>
            </a:r>
            <a:r>
              <a:rPr lang="en-US" dirty="0">
                <a:latin typeface="Gill Sans MT" panose="020B0502020104020203" pitchFamily="34" charset="0"/>
                <a:cs typeface="Times New Roman"/>
              </a:rPr>
              <a:t>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“It’s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not what can I get them to give me.  It’s what I can give them that would not take away from my position that may be of value to them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.”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- </a:t>
            </a:r>
            <a:r>
              <a:rPr lang="en-US" sz="4000" dirty="0"/>
              <a:t>Dr. Chester L. </a:t>
            </a:r>
            <a:r>
              <a:rPr lang="en-US" sz="4000" dirty="0" smtClean="0"/>
              <a:t>Karrass</a:t>
            </a:r>
            <a:endParaRPr lang="en-US" sz="4800" dirty="0">
              <a:solidFill>
                <a:srgbClr val="FFFFFF"/>
              </a:solidFill>
              <a:latin typeface="Gill Sans MT" panose="020B0502020104020203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2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4925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  <a:cs typeface="Times New Roman"/>
              </a:rPr>
              <a:t>Further </a:t>
            </a:r>
            <a:r>
              <a:rPr lang="en-US" dirty="0">
                <a:latin typeface="Gill Sans MT" panose="020B0502020104020203" pitchFamily="34" charset="0"/>
                <a:cs typeface="Times New Roman"/>
              </a:rPr>
              <a:t>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514600"/>
            <a:ext cx="6128084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+mj-lt"/>
                <a:cs typeface="Times New Roman"/>
              </a:rPr>
              <a:t>  “When you give people what they want, they’ll give you what you want.”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+mj-lt"/>
                <a:cs typeface="Times New Roman"/>
              </a:rPr>
              <a:t>- </a:t>
            </a:r>
            <a:r>
              <a:rPr lang="en-US" sz="4000" dirty="0" smtClean="0">
                <a:latin typeface="+mj-lt"/>
              </a:rPr>
              <a:t>Dr. Chester L. Karrass</a:t>
            </a:r>
            <a:endParaRPr lang="en-US" sz="4000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  <p:pic>
        <p:nvPicPr>
          <p:cNvPr id="4" name="Picture 3" descr="yeah, bab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09" y="2514600"/>
            <a:ext cx="502369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4925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  <a:cs typeface="Times New Roman"/>
              </a:rPr>
              <a:t>Further </a:t>
            </a:r>
            <a:r>
              <a:rPr lang="en-US" dirty="0">
                <a:latin typeface="Gill Sans MT" panose="020B0502020104020203" pitchFamily="34" charset="0"/>
                <a:cs typeface="Times New Roman"/>
              </a:rPr>
              <a:t>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“Secret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of Power 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Negotiating” by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Roger Dawson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“Tips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and Traps When Negotiating Real 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Estate” by Robert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Irwin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“Negotiate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to 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Win” by Jim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Thomas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www.Youtube.com </a:t>
            </a: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videos on </a:t>
            </a:r>
            <a:r>
              <a:rPr lang="en-US" sz="40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Negotiations</a:t>
            </a:r>
          </a:p>
          <a:p>
            <a:pPr marL="339725" indent="-339725" algn="l"/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0"/>
                <a:cs typeface="Times New Roman"/>
              </a:rPr>
              <a:t>www.Youtube.com videos “How2Win”</a:t>
            </a:r>
          </a:p>
        </p:txBody>
      </p:sp>
    </p:spTree>
    <p:extLst>
      <p:ext uri="{BB962C8B-B14F-4D97-AF65-F5344CB8AC3E}">
        <p14:creationId xmlns:p14="http://schemas.microsoft.com/office/powerpoint/2010/main" val="5996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599" y="2506362"/>
            <a:ext cx="7320197" cy="435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Know the difference between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lvl="1"/>
            <a:r>
              <a:rPr lang="en-US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Position vs.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Interest</a:t>
            </a:r>
            <a:endParaRPr lang="en-US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088" y="2967681"/>
            <a:ext cx="204936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599" y="2506362"/>
            <a:ext cx="7320197" cy="435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Know the difference between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lvl="1"/>
            <a:r>
              <a:rPr lang="en-US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Position vs.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Interest</a:t>
            </a:r>
            <a:endParaRPr lang="en-US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https://encrypted-tbn2.gstatic.com/images?q=tbn:ANd9GcQd7tM5NvPjWz9qoBuc0g_EHG_dhj6w7z7A-DDjNeXN7bWOP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652" y="3168535"/>
            <a:ext cx="3539348" cy="30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599" y="2506362"/>
            <a:ext cx="10947401" cy="435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Know the difference between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lvl="1"/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Win/Lose and Win/Win</a:t>
            </a:r>
            <a:endParaRPr lang="en-US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5" name="Picture 2" descr="http://bestclipartblog.com/clipart-pics/orange-clip-art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25" y="33604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stclipartblog.com/clipart-pics/orange-clip-art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74198" y="33604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59</TotalTime>
  <Words>1768</Words>
  <Application>Microsoft Office PowerPoint</Application>
  <PresentationFormat>Widescreen</PresentationFormat>
  <Paragraphs>338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Comic Sans MS</vt:lpstr>
      <vt:lpstr>Gill Sans MT</vt:lpstr>
      <vt:lpstr>Times New Roman</vt:lpstr>
      <vt:lpstr>Wingdings</vt:lpstr>
      <vt:lpstr>Parcel</vt:lpstr>
      <vt:lpstr>INTRODUCTION TO  NEGOTIATION CONCEPTS</vt:lpstr>
      <vt:lpstr> Negotiation Concepts </vt:lpstr>
      <vt:lpstr>Negotiation Concepts</vt:lpstr>
      <vt:lpstr>Negotiation Concepts</vt:lpstr>
      <vt:lpstr>Negotiation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  <vt:lpstr>Further Learning</vt:lpstr>
      <vt:lpstr>Further Learning</vt:lpstr>
      <vt:lpstr>Further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Concepts  Applied to Real Estate Transactions</dc:title>
  <dc:creator>Tom</dc:creator>
  <cp:lastModifiedBy>Andrew</cp:lastModifiedBy>
  <cp:revision>14</cp:revision>
  <dcterms:created xsi:type="dcterms:W3CDTF">2016-01-21T21:21:29Z</dcterms:created>
  <dcterms:modified xsi:type="dcterms:W3CDTF">2016-02-18T15:02:50Z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